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60" r:id="rId2"/>
    <p:sldId id="298" r:id="rId3"/>
    <p:sldId id="487" r:id="rId4"/>
    <p:sldId id="464" r:id="rId5"/>
    <p:sldId id="461" r:id="rId6"/>
    <p:sldId id="488" r:id="rId7"/>
    <p:sldId id="489" r:id="rId8"/>
    <p:sldId id="490" r:id="rId9"/>
    <p:sldId id="491" r:id="rId10"/>
    <p:sldId id="492" r:id="rId11"/>
    <p:sldId id="493" r:id="rId12"/>
    <p:sldId id="328" r:id="rId13"/>
    <p:sldId id="486" r:id="rId14"/>
    <p:sldId id="522" r:id="rId15"/>
    <p:sldId id="523" r:id="rId16"/>
    <p:sldId id="516" r:id="rId17"/>
    <p:sldId id="520" r:id="rId18"/>
    <p:sldId id="518" r:id="rId19"/>
    <p:sldId id="524" r:id="rId20"/>
    <p:sldId id="525" r:id="rId21"/>
    <p:sldId id="526" r:id="rId22"/>
    <p:sldId id="527" r:id="rId23"/>
    <p:sldId id="528" r:id="rId24"/>
    <p:sldId id="519" r:id="rId25"/>
    <p:sldId id="521" r:id="rId26"/>
    <p:sldId id="529" r:id="rId27"/>
    <p:sldId id="530" r:id="rId28"/>
    <p:sldId id="494" r:id="rId29"/>
    <p:sldId id="495" r:id="rId30"/>
    <p:sldId id="496" r:id="rId31"/>
    <p:sldId id="531" r:id="rId32"/>
    <p:sldId id="532" r:id="rId33"/>
    <p:sldId id="533" r:id="rId34"/>
    <p:sldId id="534" r:id="rId35"/>
    <p:sldId id="536" r:id="rId36"/>
    <p:sldId id="537" r:id="rId37"/>
    <p:sldId id="538" r:id="rId38"/>
    <p:sldId id="539" r:id="rId39"/>
    <p:sldId id="540" r:id="rId40"/>
    <p:sldId id="535" r:id="rId41"/>
    <p:sldId id="541" r:id="rId42"/>
    <p:sldId id="542" r:id="rId43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45"/>
    </p:embeddedFont>
    <p:embeddedFont>
      <p:font typeface="KoPubWorld돋움체 Light" panose="00000300000000000000" pitchFamily="2" charset="-127"/>
      <p:regular r:id="rId46"/>
    </p:embeddedFont>
    <p:embeddedFont>
      <p:font typeface="KoPubWorld돋움체 Medium" panose="00000600000000000000" pitchFamily="2" charset="-127"/>
      <p:regular r:id="rId47"/>
    </p:embeddedFont>
    <p:embeddedFont>
      <p:font typeface="KoPub돋움체 Bold" panose="00000800000000000000" pitchFamily="2" charset="-127"/>
      <p:bold r:id="rId48"/>
    </p:embeddedFont>
    <p:embeddedFont>
      <p:font typeface="KoPub돋움체 Light" panose="00000300000000000000" pitchFamily="2" charset="-127"/>
      <p:regular r:id="rId49"/>
    </p:embeddedFont>
    <p:embeddedFont>
      <p:font typeface="KoPub돋움체 Medium" panose="00000600000000000000" pitchFamily="2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eleases.ubuntu.com/jammy/ubuntu-22.04.4-live-server-amd64.iso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 구성 </a:t>
            </a:r>
            <a:r>
              <a:rPr lang="en-US" altLang="ko-KR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(1/2)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CDC32-4790-415E-CFDA-954635FC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위의 </a:t>
            </a:r>
            <a:r>
              <a:rPr lang="en-US" altLang="ko-KR" dirty="0"/>
              <a:t>VM</a:t>
            </a:r>
            <a:r>
              <a:rPr lang="ko-KR" altLang="en-US" dirty="0"/>
              <a:t>은 어떻게 인터넷에 연결될까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26947-F5CD-7195-C9E6-ECB91ACE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Management network</a:t>
            </a:r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NAT 10.0.0.0/24: Controller,</a:t>
            </a:r>
            <a:r>
              <a:rPr lang="ko-KR" altLang="en-US" dirty="0"/>
              <a:t> </a:t>
            </a:r>
            <a:r>
              <a:rPr lang="en-US" altLang="ko-KR" dirty="0"/>
              <a:t>Compute</a:t>
            </a:r>
            <a:r>
              <a:rPr lang="ko-KR" altLang="en-US" dirty="0"/>
              <a:t> 에는 접근 가능</a:t>
            </a:r>
            <a:endParaRPr lang="en-US" altLang="ko-KR" dirty="0"/>
          </a:p>
          <a:p>
            <a:r>
              <a:rPr lang="ko-KR" altLang="en-US" dirty="0" err="1"/>
              <a:t>오픈스택</a:t>
            </a:r>
            <a:r>
              <a:rPr lang="ko-KR" altLang="en-US" dirty="0"/>
              <a:t> 위에서 새로 만들어질 </a:t>
            </a:r>
            <a:r>
              <a:rPr lang="en-US" altLang="ko-KR" dirty="0"/>
              <a:t>VM</a:t>
            </a:r>
            <a:r>
              <a:rPr lang="ko-KR" altLang="en-US" dirty="0"/>
              <a:t>은</a:t>
            </a:r>
            <a:r>
              <a:rPr lang="en-US" altLang="ko-KR" dirty="0"/>
              <a:t>? (</a:t>
            </a:r>
            <a:r>
              <a:rPr lang="en-US" altLang="ko-KR" dirty="0" err="1"/>
              <a:t>VMonVM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내부</a:t>
            </a:r>
            <a:r>
              <a:rPr lang="en-US" altLang="ko-KR" dirty="0"/>
              <a:t>: VM </a:t>
            </a:r>
            <a:r>
              <a:rPr lang="ko-KR" altLang="en-US" dirty="0"/>
              <a:t>간의 통신을 위한 가상 사설 네트워크</a:t>
            </a:r>
            <a:endParaRPr lang="en-US" altLang="ko-KR" dirty="0"/>
          </a:p>
          <a:p>
            <a:pPr lvl="2"/>
            <a:r>
              <a:rPr lang="en-US" altLang="ko-KR" dirty="0"/>
              <a:t>OpenStack </a:t>
            </a:r>
            <a:r>
              <a:rPr lang="ko-KR" altLang="en-US" dirty="0"/>
              <a:t>이 가상 네트워크 제공</a:t>
            </a:r>
            <a:endParaRPr lang="en-US" altLang="ko-KR" dirty="0"/>
          </a:p>
          <a:p>
            <a:pPr lvl="1"/>
            <a:r>
              <a:rPr lang="ko-KR" altLang="en-US" dirty="0"/>
              <a:t>외부</a:t>
            </a:r>
            <a:r>
              <a:rPr lang="en-US" altLang="ko-KR" dirty="0"/>
              <a:t>: Provider </a:t>
            </a:r>
            <a:r>
              <a:rPr lang="ko-KR" altLang="en-US" dirty="0"/>
              <a:t>네트워크에 연결하여야 인터넷 접근이 가능</a:t>
            </a:r>
            <a:endParaRPr lang="en-US" altLang="ko-KR" dirty="0"/>
          </a:p>
          <a:p>
            <a:pPr lvl="2"/>
            <a:r>
              <a:rPr lang="ko-KR" altLang="en-US" dirty="0"/>
              <a:t>각 노드에서 </a:t>
            </a:r>
            <a:r>
              <a:rPr lang="en-US" altLang="ko-KR" dirty="0"/>
              <a:t>bridge </a:t>
            </a:r>
            <a:r>
              <a:rPr lang="ko-KR" altLang="en-US" dirty="0"/>
              <a:t>를 제공하여</a:t>
            </a:r>
            <a:r>
              <a:rPr lang="en-US" altLang="ko-KR" dirty="0"/>
              <a:t>, </a:t>
            </a:r>
            <a:r>
              <a:rPr lang="ko-KR" altLang="en-US" dirty="0"/>
              <a:t>상단의 </a:t>
            </a:r>
            <a:r>
              <a:rPr lang="en-US" altLang="ko-KR" dirty="0" err="1"/>
              <a:t>VMonVM</a:t>
            </a:r>
            <a:r>
              <a:rPr lang="ko-KR" altLang="en-US" dirty="0"/>
              <a:t>들이 공유하여 사용하도록 함</a:t>
            </a:r>
            <a:endParaRPr lang="en-US" altLang="ko-KR" dirty="0"/>
          </a:p>
          <a:p>
            <a:pPr lvl="2"/>
            <a:r>
              <a:rPr lang="en-US" altLang="ko-KR" dirty="0"/>
              <a:t>OpenStack </a:t>
            </a:r>
            <a:r>
              <a:rPr lang="ko-KR" altLang="en-US" dirty="0"/>
              <a:t>가상 네트워크에 가상 라우터</a:t>
            </a:r>
            <a:r>
              <a:rPr lang="en-US" altLang="ko-KR" dirty="0"/>
              <a:t>(</a:t>
            </a:r>
            <a:r>
              <a:rPr lang="ko-KR" altLang="en-US" dirty="0"/>
              <a:t>공유기</a:t>
            </a:r>
            <a:r>
              <a:rPr lang="en-US" altLang="ko-KR" dirty="0"/>
              <a:t>)</a:t>
            </a:r>
            <a:r>
              <a:rPr lang="ko-KR" altLang="en-US" dirty="0"/>
              <a:t>를 생성하고</a:t>
            </a:r>
            <a:r>
              <a:rPr lang="en-US" altLang="ko-KR" dirty="0"/>
              <a:t>, </a:t>
            </a:r>
            <a:r>
              <a:rPr lang="ko-KR" altLang="en-US" dirty="0"/>
              <a:t>아래와 같이 연결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/>
              <a:t>외부</a:t>
            </a:r>
            <a:r>
              <a:rPr lang="en-US" altLang="ko-KR" dirty="0"/>
              <a:t>:</a:t>
            </a:r>
            <a:r>
              <a:rPr lang="ko-KR" altLang="en-US" dirty="0"/>
              <a:t> 물리 노드의 </a:t>
            </a:r>
            <a:r>
              <a:rPr lang="en-US" altLang="ko-KR" dirty="0"/>
              <a:t>bridge </a:t>
            </a:r>
            <a:r>
              <a:rPr lang="ko-KR" altLang="en-US" dirty="0"/>
              <a:t>와 연결</a:t>
            </a:r>
            <a:endParaRPr lang="en-US" altLang="ko-KR" dirty="0"/>
          </a:p>
          <a:p>
            <a:pPr lvl="3"/>
            <a:r>
              <a:rPr lang="ko-KR" altLang="en-US" dirty="0"/>
              <a:t>내부</a:t>
            </a:r>
            <a:r>
              <a:rPr lang="en-US" altLang="ko-KR" dirty="0"/>
              <a:t>: </a:t>
            </a:r>
            <a:r>
              <a:rPr lang="ko-KR" altLang="en-US" dirty="0"/>
              <a:t>가상 네트워크에 </a:t>
            </a:r>
            <a:r>
              <a:rPr lang="en-US" altLang="ko-KR" dirty="0"/>
              <a:t>gateway </a:t>
            </a:r>
            <a:r>
              <a:rPr lang="ko-KR" altLang="en-US" dirty="0"/>
              <a:t>로 연결</a:t>
            </a:r>
            <a:endParaRPr lang="en-US" altLang="ko-KR" dirty="0"/>
          </a:p>
          <a:p>
            <a:r>
              <a:rPr lang="en-US" altLang="ko-KR" dirty="0"/>
              <a:t>Bridge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L2 </a:t>
            </a:r>
            <a:r>
              <a:rPr lang="ko-KR" altLang="en-US" dirty="0"/>
              <a:t>네트워크를 하나로 연결</a:t>
            </a:r>
            <a:r>
              <a:rPr lang="en-US" altLang="ko-KR" dirty="0"/>
              <a:t>, </a:t>
            </a:r>
            <a:r>
              <a:rPr lang="ko-KR" altLang="en-US" dirty="0"/>
              <a:t>통합시키는 장치</a:t>
            </a:r>
            <a:endParaRPr lang="en-US" altLang="ko-KR" dirty="0"/>
          </a:p>
          <a:p>
            <a:pPr lvl="1"/>
            <a:r>
              <a:rPr lang="ko-KR" altLang="en-US" dirty="0"/>
              <a:t>우리는 </a:t>
            </a:r>
            <a:r>
              <a:rPr lang="en-US" altLang="ko-KR" dirty="0"/>
              <a:t>Provider </a:t>
            </a:r>
            <a:r>
              <a:rPr lang="ko-KR" altLang="en-US" dirty="0"/>
              <a:t>네트워크와</a:t>
            </a:r>
            <a:r>
              <a:rPr lang="en-US" altLang="ko-KR" dirty="0"/>
              <a:t> OpenStack</a:t>
            </a:r>
            <a:r>
              <a:rPr lang="ko-KR" altLang="en-US" dirty="0"/>
              <a:t> 내의 가상 네트워크를 연결하기 위해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09EE5-37F0-B930-DFEF-CCC9C9C9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5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741E1-98CD-69C2-24C0-604F9F1B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전체 네트워크 구성도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EF33F-06E1-8EA3-5CC7-55060F17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 내부 네트워크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: </a:t>
            </a:r>
            <a:r>
              <a:rPr lang="ko-KR" altLang="en-US" dirty="0"/>
              <a:t>주황색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endParaRPr lang="en-US" altLang="ko-KR" dirty="0"/>
          </a:p>
          <a:p>
            <a:pPr lvl="2"/>
            <a:r>
              <a:rPr lang="en-US" altLang="ko-KR" dirty="0"/>
              <a:t>VM </a:t>
            </a:r>
            <a:r>
              <a:rPr lang="ko-KR" altLang="en-US" dirty="0" err="1"/>
              <a:t>들간의</a:t>
            </a:r>
            <a:r>
              <a:rPr lang="ko-KR" altLang="en-US" dirty="0"/>
              <a:t> 통신</a:t>
            </a:r>
            <a:r>
              <a:rPr lang="en-US" altLang="ko-KR" dirty="0"/>
              <a:t>: </a:t>
            </a:r>
            <a:r>
              <a:rPr lang="ko-KR" altLang="en-US" dirty="0"/>
              <a:t>가상 </a:t>
            </a:r>
            <a:r>
              <a:rPr lang="en-US" altLang="ko-KR" dirty="0"/>
              <a:t>NIC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각 네트워크에 가상 라우터 배치</a:t>
            </a:r>
            <a:endParaRPr lang="en-US" altLang="ko-KR" dirty="0"/>
          </a:p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 err="1"/>
              <a:t>컴퓨트</a:t>
            </a:r>
            <a:r>
              <a:rPr lang="ko-KR" altLang="en-US" dirty="0"/>
              <a:t> 노드</a:t>
            </a:r>
            <a:endParaRPr lang="en-US" altLang="ko-KR" dirty="0"/>
          </a:p>
          <a:p>
            <a:pPr lvl="1"/>
            <a:r>
              <a:rPr lang="ko-KR" altLang="en-US" dirty="0"/>
              <a:t>각각 </a:t>
            </a:r>
            <a:r>
              <a:rPr lang="ko-KR" altLang="en-US" dirty="0" err="1"/>
              <a:t>브릿지</a:t>
            </a:r>
            <a:r>
              <a:rPr lang="ko-KR" altLang="en-US" dirty="0"/>
              <a:t> 역할을 할 </a:t>
            </a:r>
            <a:r>
              <a:rPr lang="en-US" altLang="ko-KR" dirty="0"/>
              <a:t>NIC </a:t>
            </a:r>
            <a:r>
              <a:rPr lang="ko-KR" altLang="en-US" dirty="0"/>
              <a:t>추가 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실습에서는 </a:t>
            </a:r>
            <a:r>
              <a:rPr lang="en-US" altLang="ko-KR" dirty="0"/>
              <a:t>VM</a:t>
            </a:r>
            <a:r>
              <a:rPr lang="ko-KR" altLang="en-US" dirty="0"/>
              <a:t>이므로 가상</a:t>
            </a:r>
            <a:r>
              <a:rPr lang="en-US" altLang="ko-KR" dirty="0"/>
              <a:t> NIC)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NIC</a:t>
            </a:r>
            <a:r>
              <a:rPr lang="ko-KR" altLang="en-US" dirty="0"/>
              <a:t>을 </a:t>
            </a:r>
            <a:r>
              <a:rPr lang="ko-KR" altLang="en-US" dirty="0" err="1"/>
              <a:t>브릿지로</a:t>
            </a:r>
            <a:r>
              <a:rPr lang="ko-KR" altLang="en-US" dirty="0"/>
              <a:t> 설정 </a:t>
            </a:r>
            <a:r>
              <a:rPr lang="en-US" altLang="ko-KR" dirty="0"/>
              <a:t>(</a:t>
            </a:r>
            <a:r>
              <a:rPr lang="en-US" altLang="ko-KR" dirty="0" err="1"/>
              <a:t>OpenVSwitch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오픈스택에서</a:t>
            </a:r>
            <a:r>
              <a:rPr lang="ko-KR" altLang="en-US" dirty="0"/>
              <a:t> </a:t>
            </a:r>
            <a:r>
              <a:rPr lang="ko-KR" altLang="en-US" dirty="0" err="1"/>
              <a:t>브릿지</a:t>
            </a:r>
            <a:r>
              <a:rPr lang="ko-KR" altLang="en-US" dirty="0"/>
              <a:t> 등록</a:t>
            </a:r>
            <a:endParaRPr lang="en-US" altLang="ko-KR" dirty="0"/>
          </a:p>
          <a:p>
            <a:r>
              <a:rPr lang="ko-KR" altLang="en-US" dirty="0"/>
              <a:t>네트워크 연결</a:t>
            </a:r>
            <a:endParaRPr lang="en-US" altLang="ko-KR" dirty="0"/>
          </a:p>
          <a:p>
            <a:pPr lvl="1"/>
            <a:r>
              <a:rPr lang="ko-KR" altLang="en-US" dirty="0"/>
              <a:t>가상 라우터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브릿지</a:t>
            </a:r>
            <a:r>
              <a:rPr lang="en-US" altLang="ko-KR" dirty="0"/>
              <a:t>, </a:t>
            </a:r>
            <a:r>
              <a:rPr lang="ko-KR" altLang="en-US" dirty="0"/>
              <a:t>가상 내부 네트워크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3F836-0B25-6003-4E21-BBDAF785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D8B77F5-C30E-9BD3-284A-D66B78CF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56" y="866988"/>
            <a:ext cx="5730744" cy="57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6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109" y="1921616"/>
            <a:ext cx="10857782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구축 환경 구성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VirtualBox VM </a:t>
            </a:r>
            <a:r>
              <a:rPr lang="ko-KR" altLang="en-US" dirty="0"/>
              <a:t>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78CA217B-46EA-5B3E-8DE2-94DF8C45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호스트 </a:t>
            </a:r>
            <a:r>
              <a:rPr lang="en-US" altLang="ko-KR" dirty="0"/>
              <a:t>PC </a:t>
            </a:r>
            <a:r>
              <a:rPr lang="ko-KR" altLang="en-US" dirty="0"/>
              <a:t>사양 및 </a:t>
            </a:r>
            <a:r>
              <a:rPr lang="en-US" altLang="ko-KR" dirty="0"/>
              <a:t>VirtualBox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BDA8D-44E4-4AA4-85EC-BE68103F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E468FC0E-B75C-8512-BD05-EFF1DF46F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일반적인 </a:t>
            </a:r>
            <a:r>
              <a:rPr lang="en-US" altLang="ko-KR" dirty="0"/>
              <a:t>PC </a:t>
            </a:r>
            <a:r>
              <a:rPr lang="ko-KR" altLang="en-US" dirty="0"/>
              <a:t>사양에서도 구축</a:t>
            </a:r>
            <a:r>
              <a:rPr lang="en-US" altLang="ko-KR" dirty="0"/>
              <a:t> </a:t>
            </a:r>
            <a:r>
              <a:rPr lang="ko-KR" altLang="en-US" dirty="0"/>
              <a:t>실습 수행 가능</a:t>
            </a:r>
            <a:endParaRPr lang="en-US" altLang="ko-KR" dirty="0"/>
          </a:p>
          <a:p>
            <a:pPr lvl="1"/>
            <a:r>
              <a:rPr lang="ko-KR" altLang="en-US" dirty="0"/>
              <a:t>코어</a:t>
            </a:r>
            <a:r>
              <a:rPr lang="en-US" altLang="ko-KR" dirty="0"/>
              <a:t>: x86 </a:t>
            </a:r>
            <a:r>
              <a:rPr lang="ko-KR" altLang="en-US" dirty="0"/>
              <a:t>호환 </a:t>
            </a:r>
            <a:r>
              <a:rPr lang="en-US" altLang="ko-KR" dirty="0"/>
              <a:t>(Intel, AMD) 8</a:t>
            </a:r>
            <a:r>
              <a:rPr lang="ko-KR" altLang="en-US" dirty="0"/>
              <a:t>개 이상</a:t>
            </a:r>
            <a:endParaRPr lang="en-US" altLang="ko-KR" dirty="0"/>
          </a:p>
          <a:p>
            <a:pPr lvl="1"/>
            <a:r>
              <a:rPr lang="ko-KR" altLang="en-US" dirty="0"/>
              <a:t>메모리</a:t>
            </a:r>
            <a:r>
              <a:rPr lang="en-US" altLang="ko-KR" dirty="0"/>
              <a:t>: 16GB </a:t>
            </a:r>
            <a:r>
              <a:rPr lang="ko-KR" altLang="en-US" dirty="0"/>
              <a:t>이상</a:t>
            </a:r>
            <a:endParaRPr lang="en-US" altLang="ko-KR" dirty="0"/>
          </a:p>
          <a:p>
            <a:pPr lvl="1"/>
            <a:r>
              <a:rPr lang="ko-KR" altLang="en-US" dirty="0"/>
              <a:t>공유기로 연결 </a:t>
            </a:r>
            <a:endParaRPr lang="en-US" altLang="ko-KR" dirty="0"/>
          </a:p>
          <a:p>
            <a:pPr lvl="2"/>
            <a:r>
              <a:rPr lang="ko-KR" altLang="en-US" dirty="0"/>
              <a:t>혹은 공인 </a:t>
            </a:r>
            <a:r>
              <a:rPr lang="en-US" altLang="ko-KR" dirty="0"/>
              <a:t>IP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개 이상 사용할 수 있는 환경</a:t>
            </a:r>
            <a:endParaRPr lang="en-US" altLang="ko-KR" dirty="0"/>
          </a:p>
          <a:p>
            <a:pPr lvl="1"/>
            <a:r>
              <a:rPr lang="ko-KR" altLang="en-US" dirty="0"/>
              <a:t>유선 네트워크 연결 필요</a:t>
            </a:r>
            <a:r>
              <a:rPr lang="en-US" altLang="ko-KR" dirty="0"/>
              <a:t>: </a:t>
            </a:r>
            <a:r>
              <a:rPr lang="ko-KR" altLang="en-US" dirty="0"/>
              <a:t>마지막 단계에서 무선</a:t>
            </a:r>
            <a:r>
              <a:rPr lang="en-US" altLang="ko-KR" dirty="0"/>
              <a:t> NIC</a:t>
            </a:r>
            <a:r>
              <a:rPr lang="ko-KR" altLang="en-US" dirty="0"/>
              <a:t> 사용 시 제약 사항 있음 </a:t>
            </a:r>
            <a:endParaRPr lang="en-US" altLang="ko-KR" dirty="0"/>
          </a:p>
          <a:p>
            <a:pPr lvl="2"/>
            <a:r>
              <a:rPr lang="ko-KR" altLang="en-US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무선 </a:t>
            </a:r>
            <a:r>
              <a:rPr lang="en-US" altLang="ko-KR" dirty="0"/>
              <a:t>NIC</a:t>
            </a:r>
            <a:r>
              <a:rPr lang="ko-KR" altLang="en-US" dirty="0"/>
              <a:t>은 </a:t>
            </a:r>
            <a:r>
              <a:rPr lang="ko-KR" altLang="en-US" dirty="0" err="1"/>
              <a:t>브릿지</a:t>
            </a:r>
            <a:r>
              <a:rPr lang="ko-KR" altLang="en-US" dirty="0"/>
              <a:t> 어댑터 무작위 모드 지원 불가</a:t>
            </a:r>
            <a:endParaRPr lang="en-US" altLang="ko-KR" dirty="0"/>
          </a:p>
          <a:p>
            <a:pPr lvl="2"/>
            <a:r>
              <a:rPr lang="ko-KR" altLang="en-US" dirty="0"/>
              <a:t>마지막 단계에서만 유선 환경으로 바꾸어도 됨 </a:t>
            </a:r>
            <a:endParaRPr lang="en-US" altLang="ko-KR" dirty="0"/>
          </a:p>
          <a:p>
            <a:r>
              <a:rPr lang="en-US" altLang="ko-KR" dirty="0"/>
              <a:t>Oracle VM VirtualBox</a:t>
            </a:r>
          </a:p>
          <a:p>
            <a:pPr lvl="1"/>
            <a:r>
              <a:rPr lang="ko-KR" altLang="en-US" dirty="0"/>
              <a:t>윈도우 기반 </a:t>
            </a:r>
            <a:r>
              <a:rPr lang="en-US" altLang="ko-KR" dirty="0"/>
              <a:t>x86 </a:t>
            </a:r>
            <a:r>
              <a:rPr lang="ko-KR" altLang="en-US" dirty="0"/>
              <a:t>가상화 </a:t>
            </a:r>
            <a:r>
              <a:rPr lang="en-US" altLang="ko-KR" dirty="0"/>
              <a:t>SW</a:t>
            </a:r>
          </a:p>
          <a:p>
            <a:pPr lvl="1"/>
            <a:r>
              <a:rPr lang="ko-KR" altLang="en-US" dirty="0"/>
              <a:t>공식 홈페이지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https://www.virtualbox.org/</a:t>
            </a:r>
            <a:endParaRPr lang="en-US" altLang="ko-KR" dirty="0"/>
          </a:p>
          <a:p>
            <a:pPr lvl="1"/>
            <a:r>
              <a:rPr lang="ko-KR" altLang="en-US" dirty="0"/>
              <a:t>위 </a:t>
            </a:r>
            <a:r>
              <a:rPr lang="ko-KR" altLang="en-US" dirty="0" err="1"/>
              <a:t>공홈에서</a:t>
            </a:r>
            <a:r>
              <a:rPr lang="ko-KR" altLang="en-US" dirty="0"/>
              <a:t> 다운로드 링크 클릭</a:t>
            </a:r>
            <a:endParaRPr lang="en-US" altLang="ko-KR" dirty="0"/>
          </a:p>
          <a:p>
            <a:pPr lvl="1"/>
            <a:r>
              <a:rPr lang="ko-KR" altLang="en-US" dirty="0"/>
              <a:t>설치 후 실행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55B96D-97BC-1633-B520-5B0537DB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87" y="1170037"/>
            <a:ext cx="4714875" cy="1666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1ED1F0-019D-5BD3-B639-3425457B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093" y="5002694"/>
            <a:ext cx="5790466" cy="1558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781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9DDC-D323-68F4-0D71-41ADEC09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 Network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BB6225-E81B-C6E1-8E85-938955A9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도구 </a:t>
            </a:r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-&gt; NAT </a:t>
            </a:r>
            <a:r>
              <a:rPr lang="ko-KR" altLang="en-US" dirty="0"/>
              <a:t>네트워크 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A7D46F-B0DE-9964-C840-85462FB8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074FFC-5465-7929-BB09-FA5F95F9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07" y="2064430"/>
            <a:ext cx="99441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70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9D4E3-1EB3-226F-9646-C1E8810C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 Network </a:t>
            </a:r>
            <a:r>
              <a:rPr lang="ko-KR" altLang="en-US" dirty="0"/>
              <a:t>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B4C931-5CF9-4C68-3A0F-6A76E9F1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28019B8-63F5-456C-D772-5ADDFAA3A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이름</a:t>
            </a:r>
            <a:r>
              <a:rPr lang="en-US" altLang="ko-KR" dirty="0"/>
              <a:t>: management</a:t>
            </a:r>
          </a:p>
          <a:p>
            <a:r>
              <a:rPr lang="en-US" altLang="ko-KR" dirty="0"/>
              <a:t>IPv4 </a:t>
            </a:r>
            <a:r>
              <a:rPr lang="ko-KR" altLang="en-US" dirty="0"/>
              <a:t>접두사</a:t>
            </a:r>
            <a:r>
              <a:rPr lang="en-US" altLang="ko-KR" dirty="0"/>
              <a:t>: 10.0.0.0/24</a:t>
            </a:r>
          </a:p>
          <a:p>
            <a:pPr lvl="1"/>
            <a:r>
              <a:rPr lang="en-US" altLang="ko-KR" dirty="0"/>
              <a:t>DHCP </a:t>
            </a:r>
            <a:r>
              <a:rPr lang="ko-KR" altLang="en-US" dirty="0"/>
              <a:t>활성화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569F2FC0-66A2-6BA7-437C-34A261AE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07" y="2198915"/>
            <a:ext cx="8936880" cy="43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6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716A1-6B37-9D0C-3AFF-F7373098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38924-E5A6-8B04-7284-B60ED7FE9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 머신 만들기 시작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머신 </a:t>
            </a:r>
            <a:r>
              <a:rPr lang="en-US" altLang="ko-KR" dirty="0"/>
              <a:t>-&gt; </a:t>
            </a:r>
            <a:r>
              <a:rPr lang="ko-KR" altLang="en-US" dirty="0"/>
              <a:t>새로 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우분투 리눅스 서버 이미지</a:t>
            </a:r>
            <a:r>
              <a:rPr lang="en-US" altLang="ko-KR" dirty="0"/>
              <a:t>: 22.04.4 LTS</a:t>
            </a:r>
          </a:p>
          <a:p>
            <a:pPr lvl="1"/>
            <a:r>
              <a:rPr lang="en-US" altLang="ko-KR" dirty="0">
                <a:hlinkClick r:id="rId2"/>
              </a:rPr>
              <a:t>https://releases.ubuntu.com/jammy/ubuntu-22.04.4-live-server-amd64.iso</a:t>
            </a:r>
            <a:endParaRPr lang="en-US" altLang="ko-KR" dirty="0"/>
          </a:p>
          <a:p>
            <a:pPr lvl="1"/>
            <a:r>
              <a:rPr lang="ko-KR" altLang="en-US" dirty="0" err="1"/>
              <a:t>다운로드된</a:t>
            </a:r>
            <a:r>
              <a:rPr lang="ko-KR" altLang="en-US" dirty="0"/>
              <a:t> </a:t>
            </a:r>
            <a:r>
              <a:rPr lang="en-US" altLang="ko-KR" dirty="0"/>
              <a:t>ISO </a:t>
            </a:r>
            <a:r>
              <a:rPr lang="ko-KR" altLang="en-US" dirty="0"/>
              <a:t>파일 경로 확인</a:t>
            </a:r>
            <a:endParaRPr lang="en-US" altLang="ko-KR" dirty="0"/>
          </a:p>
          <a:p>
            <a:r>
              <a:rPr lang="ko-KR" altLang="en-US" dirty="0"/>
              <a:t>컨트롤러 노드용 </a:t>
            </a:r>
            <a:r>
              <a:rPr lang="en-US" altLang="ko-KR" dirty="0"/>
              <a:t>VM</a:t>
            </a:r>
            <a:r>
              <a:rPr lang="ko-KR" altLang="en-US" dirty="0"/>
              <a:t> 사양</a:t>
            </a:r>
            <a:endParaRPr lang="en-US" altLang="ko-KR" dirty="0"/>
          </a:p>
          <a:p>
            <a:pPr lvl="1"/>
            <a:r>
              <a:rPr lang="ko-KR" altLang="en-US" dirty="0"/>
              <a:t>코어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메모리</a:t>
            </a:r>
            <a:r>
              <a:rPr lang="en-US" altLang="ko-KR" dirty="0"/>
              <a:t>: 6 GB (6144 MB)</a:t>
            </a:r>
          </a:p>
          <a:p>
            <a:pPr lvl="1"/>
            <a:r>
              <a:rPr lang="ko-KR" altLang="en-US" dirty="0"/>
              <a:t>스토리지</a:t>
            </a:r>
            <a:r>
              <a:rPr lang="en-US" altLang="ko-KR" dirty="0"/>
              <a:t>: 40 GB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E131A0-5DBC-D4C6-69E2-108EEA17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70412E-892D-02D3-68FE-764803181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3" y="965202"/>
            <a:ext cx="4374792" cy="13026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6640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58584-D3AC-566E-4361-10F24955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만들 때 주의사항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8519B-D033-249F-49D1-BF0FD5A57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첫 부팅 화면에서 </a:t>
            </a:r>
            <a:r>
              <a:rPr lang="en-US" altLang="ko-KR" dirty="0"/>
              <a:t>“</a:t>
            </a:r>
            <a:r>
              <a:rPr lang="ko-KR" altLang="en-US" dirty="0"/>
              <a:t>마우스 잡기</a:t>
            </a:r>
            <a:r>
              <a:rPr lang="en-US" altLang="ko-KR" dirty="0"/>
              <a:t>”, “</a:t>
            </a:r>
            <a:r>
              <a:rPr lang="ko-KR" altLang="en-US" dirty="0"/>
              <a:t>키보드 잡기</a:t>
            </a:r>
            <a:r>
              <a:rPr lang="en-US" altLang="ko-KR" dirty="0"/>
              <a:t>” </a:t>
            </a:r>
            <a:r>
              <a:rPr lang="ko-KR" altLang="en-US" dirty="0"/>
              <a:t>는 선택하지 말 것</a:t>
            </a:r>
            <a:endParaRPr lang="en-US" altLang="ko-KR" dirty="0"/>
          </a:p>
          <a:p>
            <a:pPr lvl="1"/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키보드가 </a:t>
            </a:r>
            <a:r>
              <a:rPr lang="en-US" altLang="ko-KR" dirty="0"/>
              <a:t>VM </a:t>
            </a:r>
            <a:r>
              <a:rPr lang="ko-KR" altLang="en-US" dirty="0"/>
              <a:t>안에 갇혀서 못 나올 수 있음</a:t>
            </a:r>
            <a:endParaRPr lang="en-US" altLang="ko-KR" dirty="0"/>
          </a:p>
          <a:p>
            <a:pPr lvl="1"/>
            <a:r>
              <a:rPr lang="ko-KR" altLang="en-US" dirty="0"/>
              <a:t>못 나오는 경우</a:t>
            </a:r>
            <a:r>
              <a:rPr lang="en-US" altLang="ko-KR" dirty="0"/>
              <a:t>, CTRL+ALT+DEL </a:t>
            </a:r>
            <a:r>
              <a:rPr lang="ko-KR" altLang="en-US" dirty="0"/>
              <a:t>혹은 윈도우키</a:t>
            </a:r>
            <a:r>
              <a:rPr lang="en-US" altLang="ko-KR" dirty="0"/>
              <a:t>+L </a:t>
            </a:r>
            <a:r>
              <a:rPr lang="ko-KR" altLang="en-US" dirty="0"/>
              <a:t>을 이용하면 다시 나올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05763-EB73-5BDC-34D9-988A7A27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89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2A7A6-1698-D61F-429C-B922DAA4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223FC-4153-E51C-DADE-AE7CE68F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CAEC9A2-9E48-3B3C-C87B-48151FB1B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629" y="965200"/>
            <a:ext cx="7923892" cy="5546725"/>
          </a:xfrm>
        </p:spPr>
      </p:pic>
    </p:spTree>
    <p:extLst>
      <p:ext uri="{BB962C8B-B14F-4D97-AF65-F5344CB8AC3E}">
        <p14:creationId xmlns:p14="http://schemas.microsoft.com/office/powerpoint/2010/main" val="188182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C47B-74D3-7271-6C29-F610B6C5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4FCA09-40B7-9BD0-75CB-E6F0BB93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D519087-5A36-5D64-AC5A-0A7A9E876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1566862"/>
            <a:ext cx="9163050" cy="4343400"/>
          </a:xfrm>
        </p:spPr>
      </p:pic>
    </p:spTree>
    <p:extLst>
      <p:ext uri="{BB962C8B-B14F-4D97-AF65-F5344CB8AC3E}">
        <p14:creationId xmlns:p14="http://schemas.microsoft.com/office/powerpoint/2010/main" val="41738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VirtualBox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기반 구축 환경 구성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네트워크 구조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구축 환경 구성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VirtualBox VM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생성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47217-DE3D-4FF0-F71A-41C3DE6C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AD1B961-ADE9-ADDA-2AA4-C200A3145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1566862"/>
            <a:ext cx="9163050" cy="4343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DC6F2-F9C7-B038-E557-30F8BB87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100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FC377-AA3D-8AD1-C0AF-1808DF89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AC7B350-C507-2D4E-69D8-60E2DB6F1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1566862"/>
            <a:ext cx="9163050" cy="4343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E698C-0447-4452-A88E-F643533F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12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FA119-204E-C99A-4310-4CEB46B8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5795A-C448-F612-6B10-3513086C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/>
              <a:t>VM</a:t>
            </a:r>
            <a:r>
              <a:rPr lang="ko-KR" altLang="en-US" dirty="0"/>
              <a:t>이 자동 부팅되면</a:t>
            </a:r>
            <a:r>
              <a:rPr lang="en-US" altLang="ko-KR" dirty="0"/>
              <a:t> VM </a:t>
            </a:r>
            <a:r>
              <a:rPr lang="ko-KR" altLang="en-US" dirty="0"/>
              <a:t>선택 후</a:t>
            </a:r>
            <a:r>
              <a:rPr lang="en-US" altLang="ko-KR" dirty="0"/>
              <a:t>, </a:t>
            </a:r>
            <a:r>
              <a:rPr lang="ko-KR" altLang="en-US" dirty="0"/>
              <a:t>시스템 종료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17005-014E-F42B-9639-CD6C02D5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300A3A-F9E4-8486-BABC-8C3DB855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2" y="1748724"/>
            <a:ext cx="68008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D45AA-422E-785D-2DD8-32FBA02C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 Network </a:t>
            </a:r>
            <a:r>
              <a:rPr lang="ko-KR" altLang="en-US" dirty="0"/>
              <a:t>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316A7-E2CA-F9E4-ED04-0591DCBD9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설정 </a:t>
            </a:r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-&gt; </a:t>
            </a:r>
            <a:r>
              <a:rPr lang="ko-KR" altLang="en-US" dirty="0"/>
              <a:t>어댑터 </a:t>
            </a:r>
            <a:r>
              <a:rPr lang="en-US" altLang="ko-KR" dirty="0"/>
              <a:t>1 -&gt; NAT </a:t>
            </a:r>
            <a:r>
              <a:rPr lang="ko-KR" altLang="en-US" dirty="0"/>
              <a:t>네트워크 선택</a:t>
            </a:r>
            <a:endParaRPr lang="en-US" altLang="ko-KR" dirty="0"/>
          </a:p>
          <a:p>
            <a:pPr lvl="1"/>
            <a:r>
              <a:rPr lang="en-US" altLang="ko-KR" dirty="0"/>
              <a:t>management </a:t>
            </a:r>
            <a:r>
              <a:rPr lang="ko-KR" altLang="en-US" dirty="0"/>
              <a:t>가 선택된 것을 확인하고 확인 버튼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D13794-6228-524A-DF49-E434C36C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401D48-6E47-CD36-9940-831E8520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0" y="2867569"/>
            <a:ext cx="5820226" cy="364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A01625-6001-6585-02B7-AC703E4F9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74" y="2857847"/>
            <a:ext cx="5820226" cy="36547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444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B7F87-89CB-DE43-11AE-FE285C11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부팅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AE2AC-45B4-7CB2-4B9C-3272E782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C9648B3-E632-08BA-C356-4105E6469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선택 후</a:t>
            </a:r>
            <a:r>
              <a:rPr lang="en-US" altLang="ko-KR" dirty="0"/>
              <a:t>, </a:t>
            </a:r>
            <a:r>
              <a:rPr lang="ko-KR" altLang="en-US" dirty="0"/>
              <a:t>시작 버튼 클릭</a:t>
            </a:r>
            <a:endParaRPr lang="en-US" altLang="ko-KR" dirty="0"/>
          </a:p>
          <a:p>
            <a:r>
              <a:rPr lang="ko-KR" altLang="en-US" dirty="0"/>
              <a:t>설치 화면에서는 </a:t>
            </a:r>
            <a:r>
              <a:rPr lang="en-US" altLang="ko-KR" dirty="0"/>
              <a:t>Tab </a:t>
            </a:r>
            <a:r>
              <a:rPr lang="ko-KR" altLang="en-US" dirty="0"/>
              <a:t>키로 아이템을 옮기고</a:t>
            </a:r>
            <a:r>
              <a:rPr lang="en-US" altLang="ko-KR" dirty="0"/>
              <a:t>, </a:t>
            </a:r>
            <a:r>
              <a:rPr lang="ko-KR" altLang="en-US" dirty="0" err="1"/>
              <a:t>엔터로</a:t>
            </a:r>
            <a:r>
              <a:rPr lang="ko-KR" altLang="en-US" dirty="0"/>
              <a:t> 선택할 수 있음</a:t>
            </a:r>
            <a:endParaRPr lang="en-US" altLang="ko-KR" dirty="0"/>
          </a:p>
          <a:p>
            <a:r>
              <a:rPr lang="ko-KR" altLang="en-US" dirty="0"/>
              <a:t>거의 대부분 기본 옵션대로 진행하면 됨</a:t>
            </a:r>
            <a:endParaRPr lang="en-US" altLang="ko-KR" dirty="0"/>
          </a:p>
          <a:p>
            <a:r>
              <a:rPr lang="ko-KR" altLang="en-US" dirty="0"/>
              <a:t>뒤의 화면들을 보면서 진행하고</a:t>
            </a:r>
            <a:r>
              <a:rPr lang="en-US" altLang="ko-KR" dirty="0"/>
              <a:t>, </a:t>
            </a:r>
            <a:r>
              <a:rPr lang="ko-KR" altLang="en-US" dirty="0"/>
              <a:t>확인이 필요한 부분은 </a:t>
            </a:r>
            <a:r>
              <a:rPr lang="ko-KR" altLang="en-US" dirty="0" err="1"/>
              <a:t>메모해두었음</a:t>
            </a:r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C565B64B-06BE-DFFE-165F-33F6CC59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3420816"/>
            <a:ext cx="101060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8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3959B-F76F-808E-5E01-4A7E2740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2FCA644-5645-AC48-B4D6-186BB2449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0" y="1428750"/>
            <a:ext cx="6877050" cy="46196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8CF2A8-38AF-6792-C502-35F56666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767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03B93-9A07-D0F1-9077-3A937157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D74B2E0-4EE5-2F1B-97D7-5C0AF52E0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CE76EC-D755-38C4-24E9-8F5B4258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26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5035F-9969-0813-111B-8A01CD8F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5748500-46BC-EDE8-A025-AFB57193E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BF4A07-278C-F687-0F08-044339FA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306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B55B6-3299-6B8A-8D15-0A3ACC77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DF30E49-CD96-1A3B-0FC0-5BDF57F10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EB18B3-44F6-44D8-2192-CA3866E3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541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06A59-BD46-58B9-E0F7-34C198E7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716B9D2-B872-2E75-5CF1-4111E5A15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2A1A71-63B3-4B4F-A782-F9748A35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45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2B764-1ACC-ADE0-28AF-9B7FBDAB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79389-506A-33A1-C350-4A5F148BC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 </a:t>
            </a:r>
            <a:r>
              <a:rPr lang="en-US" altLang="ko-KR" sz="1400" dirty="0"/>
              <a:t>(</a:t>
            </a:r>
            <a:r>
              <a:rPr lang="ko-KR" altLang="en-US" sz="1400" dirty="0"/>
              <a:t>의욕이 넘치는</a:t>
            </a:r>
            <a:r>
              <a:rPr lang="en-US" altLang="ko-KR" sz="1400" dirty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리눅스 활용 능력</a:t>
            </a:r>
            <a:r>
              <a:rPr lang="en-US" altLang="ko-KR" dirty="0"/>
              <a:t>, </a:t>
            </a:r>
            <a:r>
              <a:rPr lang="ko-KR" altLang="en-US" dirty="0"/>
              <a:t>네트워크 관련 지식</a:t>
            </a:r>
            <a:r>
              <a:rPr lang="en-US" altLang="ko-KR" dirty="0"/>
              <a:t>, </a:t>
            </a:r>
            <a:r>
              <a:rPr lang="ko-KR" altLang="en-US" dirty="0"/>
              <a:t>패키지 설치 경험</a:t>
            </a:r>
            <a:r>
              <a:rPr lang="en-US" altLang="ko-KR" dirty="0"/>
              <a:t>, </a:t>
            </a:r>
            <a:r>
              <a:rPr lang="ko-KR" altLang="en-US" dirty="0"/>
              <a:t>트러블 슈팅 경험 등 </a:t>
            </a:r>
            <a:r>
              <a:rPr lang="en-US" altLang="ko-KR" dirty="0"/>
              <a:t>(</a:t>
            </a:r>
            <a:r>
              <a:rPr lang="ko-KR" altLang="en-US" dirty="0"/>
              <a:t>중급 이상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그리고 무엇보다</a:t>
            </a:r>
            <a:r>
              <a:rPr lang="en-US" altLang="ko-KR" dirty="0"/>
              <a:t>…</a:t>
            </a:r>
            <a:r>
              <a:rPr lang="ko-KR" altLang="en-US" dirty="0"/>
              <a:t>공부하려는 마음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컴퓨팅 환경</a:t>
            </a:r>
            <a:endParaRPr lang="en-US" altLang="ko-KR" dirty="0"/>
          </a:p>
          <a:p>
            <a:pPr lvl="1"/>
            <a:r>
              <a:rPr lang="ko-KR" altLang="en-US" dirty="0"/>
              <a:t>인터넷 연결된 두 개의 리눅스 머신</a:t>
            </a:r>
            <a:r>
              <a:rPr lang="en-US" altLang="ko-KR" dirty="0"/>
              <a:t>: </a:t>
            </a:r>
            <a:r>
              <a:rPr lang="ko-KR" altLang="en-US" dirty="0"/>
              <a:t>각각 </a:t>
            </a:r>
            <a:r>
              <a:rPr lang="en-US" altLang="ko-KR" dirty="0"/>
              <a:t>4 GB+ </a:t>
            </a:r>
            <a:r>
              <a:rPr lang="ko-KR" altLang="en-US" dirty="0"/>
              <a:t>메모리</a:t>
            </a:r>
            <a:r>
              <a:rPr lang="en-US" altLang="ko-KR" dirty="0"/>
              <a:t>, 40 GB+</a:t>
            </a:r>
            <a:r>
              <a:rPr lang="ko-KR" altLang="en-US" dirty="0"/>
              <a:t> 스토리지</a:t>
            </a:r>
            <a:r>
              <a:rPr lang="en-US" altLang="ko-KR" dirty="0"/>
              <a:t>, NIC 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본 실습은 윈도우 상의 </a:t>
            </a:r>
            <a:r>
              <a:rPr lang="en-US" altLang="ko-KR" dirty="0"/>
              <a:t>VirtualBox </a:t>
            </a:r>
            <a:r>
              <a:rPr lang="ko-KR" altLang="en-US" dirty="0"/>
              <a:t>가상 </a:t>
            </a:r>
            <a:r>
              <a:rPr lang="ko-KR" altLang="en-US" dirty="0" err="1"/>
              <a:t>머신으로</a:t>
            </a:r>
            <a:r>
              <a:rPr lang="ko-KR" altLang="en-US" dirty="0"/>
              <a:t> 진행할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33719-E120-1CAE-02B8-E17F1444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988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38363-9391-8FF5-1069-4141D9B2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B870FC-FADB-941D-0D59-2B90024C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373C7F82-8A04-267D-13EF-9533149ED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10.0.0.xxx </a:t>
            </a:r>
            <a:r>
              <a:rPr lang="ko-KR" altLang="en-US" dirty="0"/>
              <a:t>네트워크 확인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D6AEF7F3-7F3B-7D50-EAF7-4F44B1DE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765" y="965200"/>
            <a:ext cx="6494121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5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4FB08-E4C8-9BAE-7A81-F1D28536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E96178A-BA9E-9ECF-787F-CCE2E5A6A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C74BD3-5D8E-ED3F-76A5-1973758C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962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0B55C-F30C-191E-CB3C-B1BC5A60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EE0F557-082B-B9AC-08F3-D48AF9C02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C8F14-125D-0036-2B14-13FB74A7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43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B8F5D-5CF9-2385-30F8-F47A92B1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5ECBE19-D574-BA14-FDC1-B31B1B578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3137A0-72E9-8EEC-E246-2A8CB1310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248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1311-70A3-8E10-796E-E3F7B1D9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38832-F048-5DDF-03BD-2398B0B1B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 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F79C1-ED8F-2170-2085-05EB0ADA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01AC42-4AB1-359C-82D4-493B0521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00" y="965201"/>
            <a:ext cx="6494862" cy="55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950E3-AF49-3E77-E40B-40C10338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825B5-38A7-651E-B185-F59E76DC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CA24AAE-DE21-45B2-E0E3-58E7BCF0E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이름</a:t>
            </a:r>
            <a:r>
              <a:rPr lang="en-US" altLang="ko-KR" dirty="0"/>
              <a:t>: controller</a:t>
            </a:r>
          </a:p>
          <a:p>
            <a:r>
              <a:rPr lang="ko-KR" altLang="en-US" dirty="0"/>
              <a:t>나머지는 </a:t>
            </a:r>
            <a:r>
              <a:rPr lang="en-US" altLang="ko-KR" dirty="0"/>
              <a:t>ubuntu</a:t>
            </a:r>
            <a:r>
              <a:rPr lang="ko-KR" altLang="en-US" dirty="0"/>
              <a:t>로 통일</a:t>
            </a:r>
            <a:endParaRPr lang="en-US" altLang="ko-KR" dirty="0"/>
          </a:p>
          <a:p>
            <a:pPr lvl="1"/>
            <a:r>
              <a:rPr lang="ko-KR" altLang="en-US" dirty="0"/>
              <a:t>암호까지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6FFB3CBD-6D88-A341-D472-3165CC30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942" y="965202"/>
            <a:ext cx="6494121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1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620B1-489C-E8DC-E643-D6143F5A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090952C-6F70-D814-0E6E-C5C466E7C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C3380-05B6-8316-EDC0-224DD24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161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1510F-2D54-8073-71A3-4D0883EC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46FB3B-60C7-7BEF-6A8B-04EDFE36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29BCE5A-9FF2-BA39-A1F2-5DA4689C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SSH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선택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A9426937-E543-F7C5-A973-3D3391B6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754" y="965200"/>
            <a:ext cx="6494121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58C9B-2DA2-3F3F-9F96-D1F21357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302855F-EF9B-FB91-53AF-7FC0DDB97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2CAA87-0FA5-2349-A97B-672B05F0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559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4F7CF-72EA-1225-90BB-0795424F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중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DA77F2-E31B-8F33-CF8A-C124A43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5823ECE-CEA3-22F8-66CB-303D9238D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보통 </a:t>
            </a:r>
            <a:r>
              <a:rPr lang="en-US" altLang="ko-KR" dirty="0"/>
              <a:t>5</a:t>
            </a:r>
            <a:r>
              <a:rPr lang="ko-KR" altLang="en-US" dirty="0"/>
              <a:t>분 내외 완료</a:t>
            </a:r>
            <a:endParaRPr lang="en-US" altLang="ko-KR" dirty="0"/>
          </a:p>
          <a:p>
            <a:r>
              <a:rPr lang="ko-KR" altLang="en-US" dirty="0"/>
              <a:t>간혹 이 화면에서 진행이 안될 경우 있음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삭제하고</a:t>
            </a:r>
            <a:r>
              <a:rPr lang="en-US" altLang="ko-KR" dirty="0"/>
              <a:t>, </a:t>
            </a:r>
            <a:r>
              <a:rPr lang="ko-KR" altLang="en-US" dirty="0"/>
              <a:t>다시 처음부터 시도</a:t>
            </a:r>
            <a:r>
              <a:rPr lang="en-US" altLang="ko-KR" dirty="0"/>
              <a:t>…</a:t>
            </a:r>
          </a:p>
          <a:p>
            <a:pPr lvl="1"/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AAA131E0-56E3-046F-AAF1-19272ECC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45" y="965202"/>
            <a:ext cx="5592603" cy="47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0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CD3FA-AC88-26FD-5E2F-F4CB7F8A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 </a:t>
            </a:r>
            <a:r>
              <a:rPr lang="ko-KR" altLang="en-US" dirty="0"/>
              <a:t>구축 방법</a:t>
            </a:r>
            <a:r>
              <a:rPr lang="en-US" altLang="ko-KR" dirty="0"/>
              <a:t>: 3</a:t>
            </a:r>
            <a:r>
              <a:rPr lang="ko-KR" altLang="en-US" dirty="0"/>
              <a:t>가지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AA1E5-3FEE-66F2-94C9-08D9E10E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DevStack</a:t>
            </a:r>
            <a:r>
              <a:rPr lang="en-US" altLang="ko-KR" dirty="0"/>
              <a:t>: </a:t>
            </a:r>
            <a:r>
              <a:rPr lang="ko-KR" altLang="en-US" dirty="0"/>
              <a:t>신속한 개발 환경 구축을 위한 방법</a:t>
            </a:r>
            <a:endParaRPr lang="en-US" altLang="ko-KR" dirty="0"/>
          </a:p>
          <a:p>
            <a:pPr lvl="1"/>
            <a:r>
              <a:rPr lang="ko-KR" altLang="en-US" dirty="0"/>
              <a:t>코드 수정의 반영을 확인하기 위한 </a:t>
            </a:r>
            <a:r>
              <a:rPr lang="en-US" altLang="ko-KR" dirty="0"/>
              <a:t>1</a:t>
            </a:r>
            <a:r>
              <a:rPr lang="ko-KR" altLang="en-US" dirty="0"/>
              <a:t>회성 환경 구축</a:t>
            </a:r>
            <a:endParaRPr lang="en-US" altLang="ko-KR" dirty="0"/>
          </a:p>
          <a:p>
            <a:pPr lvl="1"/>
            <a:r>
              <a:rPr lang="ko-KR" altLang="en-US" dirty="0"/>
              <a:t>실행을 종료하면</a:t>
            </a:r>
            <a:r>
              <a:rPr lang="en-US" altLang="ko-KR" dirty="0"/>
              <a:t>, </a:t>
            </a:r>
            <a:r>
              <a:rPr lang="ko-KR" altLang="en-US" dirty="0"/>
              <a:t>모든 구성이 사라짐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Installation: </a:t>
            </a:r>
            <a:r>
              <a:rPr lang="ko-KR" altLang="en-US" dirty="0">
                <a:solidFill>
                  <a:srgbClr val="FF0000"/>
                </a:solidFill>
              </a:rPr>
              <a:t>가장 기본적인 구축 방법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서비스를 하나씩 수동으로 구축하는 방법</a:t>
            </a:r>
            <a:endParaRPr lang="en-US" altLang="ko-KR" dirty="0"/>
          </a:p>
          <a:p>
            <a:pPr lvl="1"/>
            <a:r>
              <a:rPr lang="ko-KR" altLang="en-US" u="sng" dirty="0"/>
              <a:t>각 서비스의 구성</a:t>
            </a:r>
            <a:r>
              <a:rPr lang="en-US" altLang="ko-KR" u="sng" dirty="0"/>
              <a:t>, </a:t>
            </a:r>
            <a:r>
              <a:rPr lang="ko-KR" altLang="en-US" u="sng" dirty="0"/>
              <a:t>서비스 간의 연계</a:t>
            </a:r>
            <a:r>
              <a:rPr lang="en-US" altLang="ko-KR" u="sng" dirty="0"/>
              <a:t> </a:t>
            </a:r>
            <a:r>
              <a:rPr lang="ko-KR" altLang="en-US" u="sng" dirty="0"/>
              <a:t>등을 상세히 파악할 수 있음</a:t>
            </a:r>
            <a:endParaRPr lang="en-US" altLang="ko-KR" u="sng" dirty="0"/>
          </a:p>
          <a:p>
            <a:r>
              <a:rPr lang="en-US" altLang="ko-KR" dirty="0"/>
              <a:t>Deployment: Production </a:t>
            </a:r>
            <a:r>
              <a:rPr lang="ko-KR" altLang="en-US" dirty="0"/>
              <a:t>레벨의 배포를 위한 방법</a:t>
            </a:r>
            <a:endParaRPr lang="en-US" altLang="ko-KR" dirty="0"/>
          </a:p>
          <a:p>
            <a:pPr lvl="1"/>
            <a:r>
              <a:rPr lang="en-US" altLang="ko-KR" dirty="0" err="1"/>
              <a:t>Kolla</a:t>
            </a:r>
            <a:r>
              <a:rPr lang="en-US" altLang="ko-KR" dirty="0"/>
              <a:t>-Ansible, OpenStack-Ansible </a:t>
            </a:r>
            <a:r>
              <a:rPr lang="ko-KR" altLang="en-US" dirty="0"/>
              <a:t>등 자동 배포 도구를 이용한 구축 방법</a:t>
            </a:r>
            <a:endParaRPr lang="en-US" altLang="ko-KR" dirty="0"/>
          </a:p>
          <a:p>
            <a:pPr lvl="1"/>
            <a:r>
              <a:rPr lang="en-US" altLang="ko-KR" dirty="0"/>
              <a:t>Ansible </a:t>
            </a:r>
            <a:r>
              <a:rPr lang="ko-KR" altLang="en-US" dirty="0"/>
              <a:t>설정 파일을 통해 수십 개 이상의 노드에 자동으로 서비스를 배포할 수 있음</a:t>
            </a:r>
            <a:endParaRPr lang="en-US" altLang="ko-KR" dirty="0"/>
          </a:p>
          <a:p>
            <a:pPr lvl="1"/>
            <a:r>
              <a:rPr lang="ko-KR" altLang="en-US" dirty="0"/>
              <a:t>전문가용</a:t>
            </a:r>
            <a:r>
              <a:rPr lang="en-US" altLang="ko-KR" dirty="0"/>
              <a:t>: </a:t>
            </a:r>
            <a:r>
              <a:rPr lang="ko-KR" altLang="en-US" dirty="0"/>
              <a:t>배포할 서비스 구성이 확실하고</a:t>
            </a:r>
            <a:r>
              <a:rPr lang="en-US" altLang="ko-KR" dirty="0"/>
              <a:t>, </a:t>
            </a:r>
            <a:r>
              <a:rPr lang="ko-KR" altLang="en-US" dirty="0"/>
              <a:t>설정을 상세히 파악하고 있는 경우에 활용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AFE43-D7D9-751F-52C2-21FCBA19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692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FE318-3735-148B-433F-DF6C5165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4C53FE-C756-87F4-E1B8-AB58F42F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0D70521-19C3-E74C-B5CC-CCD8C091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인스톨 완료</a:t>
            </a:r>
            <a:r>
              <a:rPr lang="en-US" altLang="ko-KR" dirty="0"/>
              <a:t>. </a:t>
            </a:r>
            <a:r>
              <a:rPr lang="ko-KR" altLang="en-US" dirty="0"/>
              <a:t>업데이트 중</a:t>
            </a:r>
            <a:endParaRPr lang="en-US" altLang="ko-KR" dirty="0"/>
          </a:p>
          <a:p>
            <a:r>
              <a:rPr lang="ko-KR" altLang="en-US" dirty="0"/>
              <a:t>모두 끝나면 아래 메뉴 </a:t>
            </a:r>
            <a:r>
              <a:rPr lang="en-US" altLang="ko-KR" dirty="0"/>
              <a:t>Reboot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805FBE30-BC25-12E9-3FBD-F2D0D7AF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627" y="965202"/>
            <a:ext cx="6494121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63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1FD3D-F66A-65A9-F5A1-414F3184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Reboot</a:t>
            </a:r>
            <a:r>
              <a:rPr lang="ko-KR" altLang="en-US" dirty="0"/>
              <a:t> </a:t>
            </a:r>
            <a:r>
              <a:rPr lang="en-US" altLang="ko-KR" dirty="0"/>
              <a:t>Now!!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AE9A02D-4D30-580D-0D80-EBF4FD75F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990" y="965200"/>
            <a:ext cx="6561170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139C17-206B-FA21-4E2F-8EEFD0B8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173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95434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VirtualBox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구축 환경 구성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b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네트워크 구조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1AC6F7-F1BD-46B4-4E54-0E433F5C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공유기 기반 홈네트워크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37840F-DF2E-DC09-0C42-C0CD5F85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공유기를 사용하는 일반적인 홈 네트워크 환경</a:t>
            </a:r>
            <a:endParaRPr lang="en-US" altLang="ko-KR" dirty="0"/>
          </a:p>
          <a:p>
            <a:pPr lvl="1"/>
            <a:r>
              <a:rPr lang="ko-KR" altLang="en-US" dirty="0"/>
              <a:t>공유기 네트워크</a:t>
            </a:r>
            <a:r>
              <a:rPr lang="en-US" altLang="ko-KR" dirty="0"/>
              <a:t>: 192.168.0.0/24</a:t>
            </a:r>
          </a:p>
          <a:p>
            <a:pPr lvl="2"/>
            <a:r>
              <a:rPr lang="en-US" altLang="ko-KR" dirty="0"/>
              <a:t>192.168.0.1: </a:t>
            </a:r>
            <a:r>
              <a:rPr lang="ko-KR" altLang="en-US" dirty="0"/>
              <a:t>공유기 </a:t>
            </a:r>
            <a:r>
              <a:rPr lang="en-US" altLang="ko-KR" dirty="0"/>
              <a:t>(Gateway)</a:t>
            </a:r>
          </a:p>
          <a:p>
            <a:pPr lvl="2"/>
            <a:r>
              <a:rPr lang="ko-KR" altLang="en-US" dirty="0"/>
              <a:t>그 외 </a:t>
            </a:r>
            <a:r>
              <a:rPr lang="en-US" altLang="ko-KR" dirty="0"/>
              <a:t>253</a:t>
            </a:r>
            <a:r>
              <a:rPr lang="ko-KR" altLang="en-US" dirty="0"/>
              <a:t>개 </a:t>
            </a:r>
            <a:r>
              <a:rPr lang="en-US" altLang="ko-KR" dirty="0"/>
              <a:t>IP: PC, </a:t>
            </a:r>
            <a:r>
              <a:rPr lang="ko-KR" altLang="en-US" dirty="0"/>
              <a:t>핸드폰</a:t>
            </a:r>
            <a:r>
              <a:rPr lang="en-US" altLang="ko-KR" dirty="0"/>
              <a:t>, TV </a:t>
            </a:r>
            <a:r>
              <a:rPr lang="ko-KR" altLang="en-US" dirty="0"/>
              <a:t>등등</a:t>
            </a:r>
            <a:endParaRPr lang="en-US" altLang="ko-KR" dirty="0"/>
          </a:p>
          <a:p>
            <a:pPr lvl="2"/>
            <a:r>
              <a:rPr lang="ko-KR" altLang="en-US" dirty="0"/>
              <a:t>유선</a:t>
            </a:r>
            <a:r>
              <a:rPr lang="en-US" altLang="ko-KR" dirty="0"/>
              <a:t>, </a:t>
            </a:r>
            <a:r>
              <a:rPr lang="ko-KR" altLang="en-US" dirty="0"/>
              <a:t>무선으로 이루어진 네트워크 구성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57B975-CB7A-8C0B-AC38-86565749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45" y="2868859"/>
            <a:ext cx="10608424" cy="374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00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FE181-AFE6-C584-56A1-E4C46364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기반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VM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75CD6-1FBF-695F-84AF-1EF611C1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기반 </a:t>
            </a:r>
            <a:r>
              <a:rPr lang="en-US" altLang="ko-KR" dirty="0"/>
              <a:t>PC(Host)</a:t>
            </a:r>
            <a:r>
              <a:rPr lang="ko-KR" altLang="en-US" dirty="0"/>
              <a:t>에 두 개의 </a:t>
            </a:r>
            <a:r>
              <a:rPr lang="en-US" altLang="ko-KR" dirty="0"/>
              <a:t>VM </a:t>
            </a:r>
            <a:r>
              <a:rPr lang="ko-KR" altLang="en-US" dirty="0"/>
              <a:t>을 설치할 것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Oracle VM VirtualBox </a:t>
            </a:r>
            <a:r>
              <a:rPr lang="ko-KR" altLang="en-US" dirty="0"/>
              <a:t>사용</a:t>
            </a:r>
            <a:r>
              <a:rPr lang="en-US" altLang="ko-KR" dirty="0"/>
              <a:t>: </a:t>
            </a:r>
            <a:r>
              <a:rPr lang="ko-KR" altLang="en-US" dirty="0"/>
              <a:t>무료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4EB15F-C568-1E7D-0268-D26C5685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D87BF9-5756-89BC-BC44-FBAD70F9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96" y="1923068"/>
            <a:ext cx="6604836" cy="450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82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8CBDE-F878-7FB8-BE2C-94B18BE8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들은 어떻게 인터넷에 접근할까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1C49E-437B-49DF-4D72-2DD367A5E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NAT(Network Address Translation) </a:t>
            </a:r>
            <a:r>
              <a:rPr lang="ko-KR" altLang="en-US" dirty="0"/>
              <a:t>네트워크</a:t>
            </a:r>
            <a:endParaRPr lang="en-US" altLang="ko-KR" dirty="0"/>
          </a:p>
          <a:p>
            <a:pPr lvl="1"/>
            <a:r>
              <a:rPr lang="ko-KR" altLang="en-US" dirty="0"/>
              <a:t>가상 네트워크</a:t>
            </a:r>
            <a:r>
              <a:rPr lang="en-US" altLang="ko-KR" dirty="0"/>
              <a:t>: VirtualBox</a:t>
            </a:r>
            <a:r>
              <a:rPr lang="ko-KR" altLang="en-US" dirty="0"/>
              <a:t>가 제공하는 </a:t>
            </a:r>
            <a:r>
              <a:rPr lang="en-US" altLang="ko-KR" dirty="0"/>
              <a:t>VM </a:t>
            </a:r>
            <a:r>
              <a:rPr lang="ko-KR" altLang="en-US" dirty="0" err="1"/>
              <a:t>들간의</a:t>
            </a:r>
            <a:r>
              <a:rPr lang="ko-KR" altLang="en-US" dirty="0"/>
              <a:t> 네트워크 </a:t>
            </a:r>
            <a:r>
              <a:rPr lang="en-US" altLang="ko-KR" dirty="0"/>
              <a:t>(10.0.0.0/24)</a:t>
            </a:r>
          </a:p>
          <a:p>
            <a:pPr lvl="1"/>
            <a:r>
              <a:rPr lang="en-US" altLang="ko-KR" dirty="0"/>
              <a:t>Host</a:t>
            </a:r>
            <a:r>
              <a:rPr lang="ko-KR" altLang="en-US" dirty="0"/>
              <a:t>가 가상 네트워크 환경의 공유기 역할을 하는 것</a:t>
            </a:r>
            <a:endParaRPr lang="en-US" altLang="ko-KR" dirty="0"/>
          </a:p>
          <a:p>
            <a:pPr lvl="2"/>
            <a:r>
              <a:rPr lang="ko-KR" altLang="en-US" dirty="0"/>
              <a:t>내부에서 외부로 인터넷 연결은 </a:t>
            </a:r>
            <a:r>
              <a:rPr lang="en-US" altLang="ko-KR" dirty="0"/>
              <a:t>NAT gateway</a:t>
            </a:r>
            <a:r>
              <a:rPr lang="ko-KR" altLang="en-US" dirty="0"/>
              <a:t>를 거쳐</a:t>
            </a:r>
            <a:r>
              <a:rPr lang="en-US" altLang="ko-KR" dirty="0"/>
              <a:t>, Host</a:t>
            </a:r>
            <a:r>
              <a:rPr lang="ko-KR" altLang="en-US" dirty="0"/>
              <a:t>의 </a:t>
            </a:r>
            <a:r>
              <a:rPr lang="en-US" altLang="ko-KR" dirty="0"/>
              <a:t>NIC</a:t>
            </a:r>
            <a:r>
              <a:rPr lang="ko-KR" altLang="en-US" dirty="0"/>
              <a:t>을 통해 접근 가능</a:t>
            </a:r>
            <a:endParaRPr lang="en-US" altLang="ko-KR" dirty="0"/>
          </a:p>
          <a:p>
            <a:pPr lvl="2"/>
            <a:r>
              <a:rPr lang="ko-KR" altLang="en-US" dirty="0"/>
              <a:t>외부에서 내부로 들어올 때는 </a:t>
            </a:r>
            <a:r>
              <a:rPr lang="en-US" altLang="ko-KR" dirty="0"/>
              <a:t>10.0.0.0/24 </a:t>
            </a:r>
            <a:r>
              <a:rPr lang="ko-KR" altLang="en-US" dirty="0"/>
              <a:t>가 내부 가상 네트워크이므로 접근 불가 </a:t>
            </a:r>
            <a:r>
              <a:rPr lang="en-US" altLang="ko-KR" dirty="0"/>
              <a:t>(</a:t>
            </a:r>
            <a:r>
              <a:rPr lang="ko-KR" altLang="en-US" dirty="0" err="1"/>
              <a:t>포트포워딩</a:t>
            </a:r>
            <a:r>
              <a:rPr lang="ko-KR" altLang="en-US" dirty="0"/>
              <a:t> 필요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700871-3D0C-DA58-7356-F1AA95C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E85C2B6-C7EB-2EEA-722C-AB393CDA5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08" y="3429000"/>
            <a:ext cx="8256609" cy="330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57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24A0C-DA36-DA9B-AAEE-6EBA507B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 </a:t>
            </a:r>
            <a:r>
              <a:rPr lang="ko-KR" altLang="en-US" dirty="0"/>
              <a:t>구성도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3096D-D075-DE20-F2BC-9A2F56B28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VM1, VM2</a:t>
            </a:r>
            <a:r>
              <a:rPr lang="ko-KR" altLang="en-US" dirty="0"/>
              <a:t>를 각각 컨트롤러</a:t>
            </a:r>
            <a:r>
              <a:rPr lang="en-US" altLang="ko-KR" dirty="0"/>
              <a:t>, </a:t>
            </a:r>
            <a:r>
              <a:rPr lang="ko-KR" altLang="en-US" dirty="0" err="1"/>
              <a:t>컴퓨트</a:t>
            </a:r>
            <a:r>
              <a:rPr lang="ko-KR" altLang="en-US" dirty="0"/>
              <a:t> 노드로 사용</a:t>
            </a:r>
            <a:endParaRPr lang="en-US" altLang="ko-KR" dirty="0"/>
          </a:p>
          <a:p>
            <a:pPr lvl="1"/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 err="1"/>
              <a:t>컴퓨트로</a:t>
            </a:r>
            <a:r>
              <a:rPr lang="ko-KR" altLang="en-US" dirty="0"/>
              <a:t> 구성된 일종의 클러스터 구성</a:t>
            </a:r>
            <a:endParaRPr lang="en-US" altLang="ko-KR" dirty="0"/>
          </a:p>
          <a:p>
            <a:r>
              <a:rPr lang="en-US" altLang="ko-KR" dirty="0"/>
              <a:t>OpenStack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각 노드에 적절하게 서비스 구성하여 구축</a:t>
            </a:r>
            <a:endParaRPr lang="en-US" altLang="ko-KR" dirty="0"/>
          </a:p>
          <a:p>
            <a:r>
              <a:rPr lang="en-US" altLang="ko-KR" dirty="0"/>
              <a:t> OpenStack </a:t>
            </a:r>
            <a:r>
              <a:rPr lang="ko-KR" altLang="en-US" dirty="0"/>
              <a:t>위에 </a:t>
            </a:r>
            <a:r>
              <a:rPr lang="en-US" altLang="ko-KR" dirty="0"/>
              <a:t>VM </a:t>
            </a:r>
            <a:r>
              <a:rPr lang="ko-KR" altLang="en-US" dirty="0"/>
              <a:t>배포 가능 </a:t>
            </a:r>
            <a:r>
              <a:rPr lang="en-US" altLang="ko-KR" dirty="0"/>
              <a:t>(IaaS)</a:t>
            </a:r>
          </a:p>
          <a:p>
            <a:pPr lvl="1"/>
            <a:r>
              <a:rPr lang="en-US" altLang="ko-KR" dirty="0"/>
              <a:t>VM1, VM2, VM3</a:t>
            </a:r>
            <a:r>
              <a:rPr lang="ko-KR" altLang="en-US" dirty="0"/>
              <a:t>는 윈도우 위의 </a:t>
            </a:r>
            <a:r>
              <a:rPr lang="en-US" altLang="ko-KR" dirty="0"/>
              <a:t>VM</a:t>
            </a:r>
            <a:r>
              <a:rPr lang="ko-KR" altLang="en-US" dirty="0"/>
              <a:t> 위의 </a:t>
            </a:r>
            <a:r>
              <a:rPr lang="en-US" altLang="ko-KR" dirty="0"/>
              <a:t>VM</a:t>
            </a:r>
          </a:p>
          <a:p>
            <a:pPr lvl="2"/>
            <a:r>
              <a:rPr lang="en-US" altLang="ko-KR" dirty="0"/>
              <a:t>Nested Virtualization</a:t>
            </a:r>
          </a:p>
          <a:p>
            <a:pPr lvl="2"/>
            <a:r>
              <a:rPr lang="ko-KR" altLang="en-US" dirty="0"/>
              <a:t>실제로는 물리 서버 위에 배포하여야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D976C8-ADFF-2DDA-F13F-82DA99A9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3CF89C7-510E-A38A-DCA1-D108C1D9F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87" y="965202"/>
            <a:ext cx="5805513" cy="51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834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23226</TotalTime>
  <Words>1048</Words>
  <Application>Microsoft Office PowerPoint</Application>
  <PresentationFormat>와이드스크린</PresentationFormat>
  <Paragraphs>188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KoPubWorld돋움체 Light</vt:lpstr>
      <vt:lpstr>맑은 고딕</vt:lpstr>
      <vt:lpstr>KoPub돋움체 Bold</vt:lpstr>
      <vt:lpstr>KoPubWorld돋움체 Bold</vt:lpstr>
      <vt:lpstr>Wingdings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준비물</vt:lpstr>
      <vt:lpstr>OpenStack 구축 방법: 3가지 방안</vt:lpstr>
      <vt:lpstr>1. VirtualBox 기반 구축 환경 구성: 네트워크 구조</vt:lpstr>
      <vt:lpstr>공유기 기반 홈네트워크</vt:lpstr>
      <vt:lpstr>윈도우 기반 PC에 VM 설치</vt:lpstr>
      <vt:lpstr>VM 들은 어떻게 인터넷에 접근할까?</vt:lpstr>
      <vt:lpstr>OpenStack 구성도</vt:lpstr>
      <vt:lpstr>오픈스택 위의 VM은 어떻게 인터넷에 연결될까?</vt:lpstr>
      <vt:lpstr>오픈스택 전체 네트워크 구성도 예시</vt:lpstr>
      <vt:lpstr>2. 구축 환경 구성:  VirtualBox VM 생성</vt:lpstr>
      <vt:lpstr>호스트 PC 사양 및 VirtualBox 설치</vt:lpstr>
      <vt:lpstr>NAT Network 생성</vt:lpstr>
      <vt:lpstr>NAT Network 생성</vt:lpstr>
      <vt:lpstr>VirtualBox VM 만들기</vt:lpstr>
      <vt:lpstr>VM 만들 때 주의사항!</vt:lpstr>
      <vt:lpstr>VirtualBox VM 만들기</vt:lpstr>
      <vt:lpstr>VirtualBox VM 만들기</vt:lpstr>
      <vt:lpstr>VirtualBox VM 만들기</vt:lpstr>
      <vt:lpstr>VirtualBox VM 만들기</vt:lpstr>
      <vt:lpstr>VirtualBox VM 만들기</vt:lpstr>
      <vt:lpstr>NAT Network 붙이기</vt:lpstr>
      <vt:lpstr>VirtualBox VM 부팅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설치 중…</vt:lpstr>
      <vt:lpstr>PowerPoint 프레젠테이션</vt:lpstr>
      <vt:lpstr>Reboot Now!!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266</cp:revision>
  <cp:lastPrinted>2022-12-21T02:49:19Z</cp:lastPrinted>
  <dcterms:created xsi:type="dcterms:W3CDTF">2022-12-19T00:58:46Z</dcterms:created>
  <dcterms:modified xsi:type="dcterms:W3CDTF">2024-09-10T00:41:59Z</dcterms:modified>
</cp:coreProperties>
</file>